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5" r:id="rId3"/>
    <p:sldId id="268" r:id="rId4"/>
    <p:sldId id="269" r:id="rId5"/>
    <p:sldId id="270" r:id="rId6"/>
    <p:sldId id="271" r:id="rId7"/>
    <p:sldId id="272" r:id="rId8"/>
    <p:sldId id="282" r:id="rId9"/>
    <p:sldId id="283" r:id="rId10"/>
    <p:sldId id="284" r:id="rId11"/>
    <p:sldId id="275" r:id="rId12"/>
    <p:sldId id="276" r:id="rId13"/>
    <p:sldId id="277" r:id="rId14"/>
    <p:sldId id="286" r:id="rId15"/>
    <p:sldId id="278" r:id="rId16"/>
    <p:sldId id="281" r:id="rId17"/>
    <p:sldId id="267" r:id="rId18"/>
  </p:sldIdLst>
  <p:sldSz cx="12192000" cy="6858000"/>
  <p:notesSz cx="7010400" cy="92964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3137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5133" userDrawn="1">
          <p15:clr>
            <a:srgbClr val="A4A3A4"/>
          </p15:clr>
        </p15:guide>
        <p15:guide id="5" orient="horz" pos="2069" userDrawn="1">
          <p15:clr>
            <a:srgbClr val="A4A3A4"/>
          </p15:clr>
        </p15:guide>
        <p15:guide id="6" pos="2525" userDrawn="1">
          <p15:clr>
            <a:srgbClr val="A4A3A4"/>
          </p15:clr>
        </p15:guide>
        <p15:guide id="7" pos="4997" userDrawn="1">
          <p15:clr>
            <a:srgbClr val="A4A3A4"/>
          </p15:clr>
        </p15:guide>
        <p15:guide id="8" pos="7446" userDrawn="1">
          <p15:clr>
            <a:srgbClr val="A4A3A4"/>
          </p15:clr>
        </p15:guide>
        <p15:guide id="9" orient="horz" pos="2591" userDrawn="1">
          <p15:clr>
            <a:srgbClr val="A4A3A4"/>
          </p15:clr>
        </p15:guide>
        <p15:guide id="10" orient="horz" pos="3974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F4D+ykrQRfmLt4qaAbbhO1oWj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69" autoAdjust="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>
        <p:guide orient="horz" pos="686"/>
        <p:guide pos="3137"/>
        <p:guide pos="234"/>
        <p:guide pos="5133"/>
        <p:guide orient="horz" pos="2069"/>
        <p:guide pos="2525"/>
        <p:guide pos="4997"/>
        <p:guide pos="7446"/>
        <p:guide orient="horz" pos="2591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504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" descr="Shape, rectang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1"/>
          <p:cNvSpPr txBox="1">
            <a:spLocks noGrp="1"/>
          </p:cNvSpPr>
          <p:nvPr>
            <p:ph type="sldNum" idx="12"/>
          </p:nvPr>
        </p:nvSpPr>
        <p:spPr>
          <a:xfrm>
            <a:off x="9226617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4" descr="Shape, rectang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sldNum" idx="12"/>
          </p:nvPr>
        </p:nvSpPr>
        <p:spPr>
          <a:xfrm>
            <a:off x="9226617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5" descr="Shape, rectang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9226617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6" descr="Shape, rectang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9226617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7" descr="Shape, rectang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9226617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IMM Graduate School</a:t>
            </a:r>
            <a:br>
              <a:rPr lang="en-US" dirty="0"/>
            </a:br>
            <a:r>
              <a:rPr lang="en-US" dirty="0"/>
              <a:t>Marketing Friday Session</a:t>
            </a:r>
            <a:endParaRPr dirty="0"/>
          </a:p>
        </p:txBody>
      </p:sp>
      <p:sp>
        <p:nvSpPr>
          <p:cNvPr id="80" name="Google Shape;80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Digital Marketing - Strategy or Tactic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375" y="365125"/>
            <a:ext cx="5592096" cy="1325563"/>
          </a:xfrm>
        </p:spPr>
        <p:txBody>
          <a:bodyPr/>
          <a:lstStyle/>
          <a:p>
            <a:r>
              <a:rPr lang="en-US" dirty="0"/>
              <a:t>So, why the confusion?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2375" y="1569986"/>
            <a:ext cx="609814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Digital does extend past the communication mix into your marketing mix.</a:t>
            </a:r>
          </a:p>
          <a:p>
            <a:r>
              <a:rPr lang="en-US" dirty="0"/>
              <a:t>You need to distinguish between the two.</a:t>
            </a:r>
          </a:p>
          <a:p>
            <a:r>
              <a:rPr lang="en-US" dirty="0"/>
              <a:t>It could be your product (Netflix).</a:t>
            </a:r>
          </a:p>
          <a:p>
            <a:r>
              <a:rPr lang="en-US" dirty="0"/>
              <a:t>It could be your new way for distribution (Takealot).</a:t>
            </a:r>
          </a:p>
          <a:p>
            <a:r>
              <a:rPr lang="en-US" dirty="0"/>
              <a:t>In fact, digital technology has transformed the entire marketing mix.</a:t>
            </a:r>
          </a:p>
          <a:p>
            <a:r>
              <a:rPr lang="en-US" dirty="0"/>
              <a:t>All the more reason for a clearly defined marketing strategy.</a:t>
            </a:r>
          </a:p>
          <a:p>
            <a:r>
              <a:rPr lang="en-US" dirty="0"/>
              <a:t>The mix has been extended to include People, Processes, Physical Evidence </a:t>
            </a:r>
            <a:br>
              <a:rPr lang="en-US" dirty="0"/>
            </a:br>
            <a:r>
              <a:rPr lang="en-US" dirty="0"/>
              <a:t>and Partnerships.</a:t>
            </a:r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6E5977B-7A29-463F-AB05-6636B0E6C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96" y="506105"/>
            <a:ext cx="5371049" cy="580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4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104" y="365125"/>
            <a:ext cx="620169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Self reflection time - have you developed a blind spot?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103" y="1825625"/>
            <a:ext cx="6668421" cy="4351338"/>
          </a:xfrm>
        </p:spPr>
        <p:txBody>
          <a:bodyPr>
            <a:normAutofit/>
          </a:bodyPr>
          <a:lstStyle/>
          <a:p>
            <a:r>
              <a:rPr lang="en-US" b="1" dirty="0"/>
              <a:t>Traditional marketers </a:t>
            </a:r>
            <a:r>
              <a:rPr lang="en-US" dirty="0"/>
              <a:t>are afraid of the new digital way, because they don’t (won’t) fully understand it.</a:t>
            </a:r>
          </a:p>
          <a:p>
            <a:r>
              <a:rPr lang="en-US" b="1" dirty="0"/>
              <a:t>New age marketers </a:t>
            </a:r>
            <a:r>
              <a:rPr lang="en-US" dirty="0"/>
              <a:t>have developed a blind spot for traditional marketing because they think digital is the only way.</a:t>
            </a:r>
          </a:p>
          <a:p>
            <a:r>
              <a:rPr lang="en-US" dirty="0"/>
              <a:t>STOP sacrificing the one for the other –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integrate!</a:t>
            </a:r>
          </a:p>
          <a:p>
            <a:endParaRPr lang="en-US" dirty="0"/>
          </a:p>
        </p:txBody>
      </p:sp>
      <p:pic>
        <p:nvPicPr>
          <p:cNvPr id="3" name="Picture 2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47F7E06B-0916-4FB0-A674-80E48E79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88" r="13074"/>
          <a:stretch/>
        </p:blipFill>
        <p:spPr>
          <a:xfrm>
            <a:off x="371475" y="315965"/>
            <a:ext cx="46085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3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090" y="365125"/>
            <a:ext cx="6083710" cy="1325563"/>
          </a:xfrm>
        </p:spPr>
        <p:txBody>
          <a:bodyPr/>
          <a:lstStyle/>
          <a:p>
            <a:r>
              <a:rPr lang="en-US" dirty="0"/>
              <a:t>And don’t only focus on sales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090" y="2414587"/>
            <a:ext cx="5891981" cy="3762375"/>
          </a:xfrm>
        </p:spPr>
        <p:txBody>
          <a:bodyPr>
            <a:normAutofit/>
          </a:bodyPr>
          <a:lstStyle/>
          <a:p>
            <a:r>
              <a:rPr lang="en-Z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BOFU clicks and conversions are the new drug of choice today. </a:t>
            </a:r>
          </a:p>
          <a:p>
            <a:r>
              <a:rPr lang="en-US" dirty="0"/>
              <a:t>Today’s trading climate is difficult, and businesses are very focused on sales.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But let’s not forget to focus on current, loyal customers.</a:t>
            </a:r>
          </a:p>
        </p:txBody>
      </p:sp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D177E374-7E3D-4C54-B825-F98CED533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9"/>
          <a:stretch/>
        </p:blipFill>
        <p:spPr>
          <a:xfrm>
            <a:off x="361403" y="335628"/>
            <a:ext cx="4412103" cy="5904118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B9AEE787-F716-448A-B14F-E4F57CF54C0E}"/>
              </a:ext>
            </a:extLst>
          </p:cNvPr>
          <p:cNvSpPr/>
          <p:nvPr/>
        </p:nvSpPr>
        <p:spPr>
          <a:xfrm>
            <a:off x="7745875" y="1657503"/>
            <a:ext cx="1514168" cy="757084"/>
          </a:xfrm>
          <a:prstGeom prst="borderCallout1">
            <a:avLst>
              <a:gd name="adj1" fmla="val 46022"/>
              <a:gd name="adj2" fmla="val 2056"/>
              <a:gd name="adj3" fmla="val 127243"/>
              <a:gd name="adj4" fmla="val -8898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800" dirty="0"/>
              <a:t>Bottom of the Funnel</a:t>
            </a:r>
          </a:p>
        </p:txBody>
      </p:sp>
    </p:spTree>
    <p:extLst>
      <p:ext uri="{BB962C8B-B14F-4D97-AF65-F5344CB8AC3E}">
        <p14:creationId xmlns:p14="http://schemas.microsoft.com/office/powerpoint/2010/main" val="343690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606" y="365126"/>
            <a:ext cx="6231194" cy="814746"/>
          </a:xfrm>
        </p:spPr>
        <p:txBody>
          <a:bodyPr/>
          <a:lstStyle/>
          <a:p>
            <a:r>
              <a:rPr lang="en-US" dirty="0"/>
              <a:t>First, ask yourself?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2605" y="1179872"/>
            <a:ext cx="6697919" cy="4997091"/>
          </a:xfrm>
        </p:spPr>
        <p:txBody>
          <a:bodyPr>
            <a:normAutofit/>
          </a:bodyPr>
          <a:lstStyle/>
          <a:p>
            <a:pPr fontAlgn="base"/>
            <a:r>
              <a:rPr lang="en-Z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a business owner or marketer, when last did you engage with your current customers, </a:t>
            </a:r>
            <a:r>
              <a:rPr lang="en-ZA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a meaningful way?</a:t>
            </a:r>
          </a:p>
          <a:p>
            <a:pPr fontAlgn="base"/>
            <a:r>
              <a:rPr lang="en-Z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last did you ask them how your product/service is delivering and where you can improve, adapt, extend or innovate your offering?</a:t>
            </a:r>
          </a:p>
          <a:p>
            <a:pPr fontAlgn="base"/>
            <a:r>
              <a:rPr lang="en-Z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Have you asked why your current customer buys your product?</a:t>
            </a:r>
          </a:p>
          <a:p>
            <a:pPr fontAlgn="base"/>
            <a:r>
              <a:rPr lang="en-Z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is your unique </a:t>
            </a:r>
            <a:r>
              <a:rPr lang="en-ZA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point of difference?</a:t>
            </a:r>
          </a:p>
        </p:txBody>
      </p:sp>
      <p:pic>
        <p:nvPicPr>
          <p:cNvPr id="3" name="Picture 2" descr="A picture containing text, building material&#10;&#10;Description automatically generated">
            <a:extLst>
              <a:ext uri="{FF2B5EF4-FFF2-40B4-BE49-F238E27FC236}">
                <a16:creationId xmlns:a16="http://schemas.microsoft.com/office/drawing/2014/main" id="{18808BAC-7150-4437-9085-F3E6BB758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2" r="50829"/>
          <a:stretch/>
        </p:blipFill>
        <p:spPr>
          <a:xfrm>
            <a:off x="371475" y="294329"/>
            <a:ext cx="4608513" cy="58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6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606" y="365126"/>
            <a:ext cx="6231194" cy="814746"/>
          </a:xfrm>
        </p:spPr>
        <p:txBody>
          <a:bodyPr/>
          <a:lstStyle/>
          <a:p>
            <a:r>
              <a:rPr lang="en-US" dirty="0"/>
              <a:t>Let’s quickly recap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2605" y="1179872"/>
            <a:ext cx="6697919" cy="4997091"/>
          </a:xfrm>
        </p:spPr>
        <p:txBody>
          <a:bodyPr>
            <a:normAutofit/>
          </a:bodyPr>
          <a:lstStyle/>
          <a:p>
            <a:pPr fontAlgn="base"/>
            <a:r>
              <a:rPr lang="en-Z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are all juggling balls</a:t>
            </a:r>
          </a:p>
          <a:p>
            <a:pPr fontAlgn="base"/>
            <a:r>
              <a:rPr lang="en-Z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Struggling to keep up</a:t>
            </a:r>
          </a:p>
          <a:p>
            <a:pPr fontAlgn="base"/>
            <a:r>
              <a:rPr lang="en-Z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marketing and communication concepts are still being blurred</a:t>
            </a:r>
          </a:p>
          <a:p>
            <a:pPr fontAlgn="base"/>
            <a:r>
              <a:rPr lang="en-Z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very focused on sales</a:t>
            </a:r>
          </a:p>
          <a:p>
            <a:pPr fontAlgn="base"/>
            <a:r>
              <a:rPr lang="en-Z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developed a blind spot</a:t>
            </a:r>
          </a:p>
          <a:p>
            <a:pPr fontAlgn="base"/>
            <a:r>
              <a:rPr lang="en-Z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don’t interact with our customers enough</a:t>
            </a:r>
          </a:p>
          <a:p>
            <a:pPr fontAlgn="base"/>
            <a:r>
              <a:rPr lang="en-Z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possibly neglecting some communication channels that could benefit our businesses</a:t>
            </a:r>
          </a:p>
          <a:p>
            <a:pPr fontAlgn="base"/>
            <a:r>
              <a:rPr lang="en-Z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don’t have a marketing strategy that supports our digital communication</a:t>
            </a:r>
          </a:p>
        </p:txBody>
      </p:sp>
      <p:pic>
        <p:nvPicPr>
          <p:cNvPr id="3" name="Picture 2" descr="A picture containing text, building material&#10;&#10;Description automatically generated">
            <a:extLst>
              <a:ext uri="{FF2B5EF4-FFF2-40B4-BE49-F238E27FC236}">
                <a16:creationId xmlns:a16="http://schemas.microsoft.com/office/drawing/2014/main" id="{18808BAC-7150-4437-9085-F3E6BB758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2" r="50829"/>
          <a:stretch/>
        </p:blipFill>
        <p:spPr>
          <a:xfrm>
            <a:off x="371475" y="294329"/>
            <a:ext cx="4608513" cy="588263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D1B27C6-6F9D-4E70-962E-48291C50FDC2}"/>
              </a:ext>
            </a:extLst>
          </p:cNvPr>
          <p:cNvSpPr txBox="1">
            <a:spLocks/>
          </p:cNvSpPr>
          <p:nvPr/>
        </p:nvSpPr>
        <p:spPr>
          <a:xfrm>
            <a:off x="5122606" y="5769590"/>
            <a:ext cx="6231194" cy="72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/>
              <a:t>So, now what?</a:t>
            </a:r>
          </a:p>
        </p:txBody>
      </p:sp>
    </p:spTree>
    <p:extLst>
      <p:ext uri="{BB962C8B-B14F-4D97-AF65-F5344CB8AC3E}">
        <p14:creationId xmlns:p14="http://schemas.microsoft.com/office/powerpoint/2010/main" val="2479698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605" y="365125"/>
            <a:ext cx="680392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Good news! The tried and tested process has not changed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2605" y="1825625"/>
            <a:ext cx="669792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Research (Situation Analysis)</a:t>
            </a:r>
          </a:p>
          <a:p>
            <a:pPr lvl="1"/>
            <a:r>
              <a:rPr lang="en-US" dirty="0"/>
              <a:t>Macro, Market, Micro</a:t>
            </a:r>
          </a:p>
          <a:p>
            <a:pPr lvl="1"/>
            <a:r>
              <a:rPr lang="en-US" dirty="0"/>
              <a:t>Competition</a:t>
            </a:r>
          </a:p>
          <a:p>
            <a:pPr lvl="1"/>
            <a:r>
              <a:rPr lang="en-US" dirty="0"/>
              <a:t>Customers</a:t>
            </a:r>
          </a:p>
          <a:p>
            <a:r>
              <a:rPr lang="en-US" dirty="0"/>
              <a:t>Key Issues</a:t>
            </a:r>
          </a:p>
          <a:p>
            <a:r>
              <a:rPr lang="en-US" dirty="0"/>
              <a:t>Primary Research</a:t>
            </a:r>
          </a:p>
          <a:p>
            <a:r>
              <a:rPr lang="en-US" dirty="0"/>
              <a:t>Key Insights</a:t>
            </a:r>
          </a:p>
          <a:p>
            <a:r>
              <a:rPr lang="en-US" dirty="0"/>
              <a:t>STP</a:t>
            </a:r>
          </a:p>
          <a:p>
            <a:r>
              <a:rPr lang="en-US" dirty="0"/>
              <a:t>Big Idea</a:t>
            </a:r>
          </a:p>
          <a:p>
            <a:r>
              <a:rPr lang="en-US" dirty="0"/>
              <a:t>Communication Objectives</a:t>
            </a:r>
          </a:p>
          <a:p>
            <a:r>
              <a:rPr lang="en-US" dirty="0"/>
              <a:t>Marketing Communications Mix Strategy</a:t>
            </a:r>
          </a:p>
          <a:p>
            <a:r>
              <a:rPr lang="en-US" dirty="0"/>
              <a:t>Budget</a:t>
            </a:r>
          </a:p>
          <a:p>
            <a:r>
              <a:rPr lang="en-US" dirty="0"/>
              <a:t>Implementation, Evaluation, Control</a:t>
            </a:r>
          </a:p>
          <a:p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847EFF3-6A1D-4853-930B-6C9957147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292"/>
          <a:stretch/>
        </p:blipFill>
        <p:spPr>
          <a:xfrm>
            <a:off x="371475" y="365125"/>
            <a:ext cx="46085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6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554" y="365125"/>
            <a:ext cx="6140245" cy="1325563"/>
          </a:xfrm>
        </p:spPr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3555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At the beginning.</a:t>
            </a:r>
          </a:p>
          <a:p>
            <a:r>
              <a:rPr lang="en-US" dirty="0"/>
              <a:t>It’s a cycle, always be learning, always be adapting.</a:t>
            </a:r>
          </a:p>
          <a:p>
            <a:r>
              <a:rPr lang="en-US" dirty="0"/>
              <a:t>Remember – Marketing strategy first. </a:t>
            </a:r>
          </a:p>
          <a:p>
            <a:r>
              <a:rPr lang="en-US" dirty="0"/>
              <a:t>Communication tools and tactics second.</a:t>
            </a:r>
          </a:p>
          <a:p>
            <a:r>
              <a:rPr lang="en-US" dirty="0"/>
              <a:t>Always integrate!</a:t>
            </a:r>
          </a:p>
        </p:txBody>
      </p:sp>
      <p:pic>
        <p:nvPicPr>
          <p:cNvPr id="3" name="Picture 2" descr="A picture containing person, table, food&#10;&#10;Description automatically generated">
            <a:extLst>
              <a:ext uri="{FF2B5EF4-FFF2-40B4-BE49-F238E27FC236}">
                <a16:creationId xmlns:a16="http://schemas.microsoft.com/office/drawing/2014/main" id="{F80D7A78-EE98-495A-892D-DD7A6EB88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05" r="27576"/>
          <a:stretch/>
        </p:blipFill>
        <p:spPr>
          <a:xfrm>
            <a:off x="371475" y="352361"/>
            <a:ext cx="4608513" cy="59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6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3285A6-D839-4F86-8443-206160F4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2550"/>
            <a:ext cx="10515600" cy="1325563"/>
          </a:xfrm>
        </p:spPr>
        <p:txBody>
          <a:bodyPr/>
          <a:lstStyle/>
          <a:p>
            <a:pPr algn="ctr"/>
            <a:r>
              <a:rPr lang="en-ZA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0143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148" y="365125"/>
            <a:ext cx="7081377" cy="699367"/>
          </a:xfrm>
        </p:spPr>
        <p:txBody>
          <a:bodyPr>
            <a:normAutofit/>
          </a:bodyPr>
          <a:lstStyle/>
          <a:p>
            <a:r>
              <a:rPr lang="en-ZA" sz="4000" dirty="0"/>
              <a:t>Who am I?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9148" y="1125538"/>
            <a:ext cx="6912079" cy="4667970"/>
          </a:xfrm>
        </p:spPr>
        <p:txBody>
          <a:bodyPr>
            <a:normAutofit lnSpcReduction="10000"/>
          </a:bodyPr>
          <a:lstStyle/>
          <a:p>
            <a:pPr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2400" dirty="0"/>
              <a:t>Wendy Monkley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She”EO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- Digital Content Lab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2400" dirty="0"/>
              <a:t>30+ years in Marketing (MBA)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2400" dirty="0"/>
              <a:t>Agency + Client-Side experience</a:t>
            </a:r>
            <a:endParaRPr lang="en-ZA" sz="2400" dirty="0"/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ZA" sz="2400" dirty="0"/>
              <a:t>Good old bad days – No Digital Channels (WT?)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ZA" sz="2400" dirty="0"/>
              <a:t>10 years ago, I pivoted my skills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ZA" sz="2400" b="1" dirty="0"/>
              <a:t>How did I do it?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ZA" sz="2400" dirty="0"/>
              <a:t>Started DC Lab almost 3 years ago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ZA" sz="2400" dirty="0"/>
              <a:t>Outsourced partner to in-house marketing teams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ZA" sz="1800" dirty="0"/>
              <a:t>Content creation (video, social content, infographics, emailers etc)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ZA" sz="1800" dirty="0"/>
              <a:t>Direct marketing (campaign set-up, tracking and optimisation)</a:t>
            </a:r>
            <a:endParaRPr lang="en-US" sz="1800" dirty="0"/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2400" dirty="0"/>
              <a:t>Part-time academic 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1800" dirty="0"/>
              <a:t>Online course development 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1800" dirty="0"/>
              <a:t>Lecturing and tutoring</a:t>
            </a:r>
            <a:endParaRPr lang="en-ZA" sz="1800" dirty="0"/>
          </a:p>
        </p:txBody>
      </p:sp>
      <p:pic>
        <p:nvPicPr>
          <p:cNvPr id="1026" name="Picture 2" descr="Who Am I? | Psychology Today">
            <a:extLst>
              <a:ext uri="{FF2B5EF4-FFF2-40B4-BE49-F238E27FC236}">
                <a16:creationId xmlns:a16="http://schemas.microsoft.com/office/drawing/2014/main" id="{1AEBE7E0-4E86-46EC-80CD-63C9248CE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7"/>
          <a:stretch/>
        </p:blipFill>
        <p:spPr bwMode="auto">
          <a:xfrm>
            <a:off x="226297" y="527255"/>
            <a:ext cx="4355536" cy="5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1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097" y="365125"/>
            <a:ext cx="6609428" cy="699367"/>
          </a:xfrm>
        </p:spPr>
        <p:txBody>
          <a:bodyPr>
            <a:normAutofit/>
          </a:bodyPr>
          <a:lstStyle/>
          <a:p>
            <a:r>
              <a:rPr lang="en-ZA" sz="4000" dirty="0"/>
              <a:t>Are you forever juggling balls?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1266" y="1125537"/>
            <a:ext cx="6609428" cy="518318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Explosion of digital and social media marketing.</a:t>
            </a:r>
          </a:p>
          <a:p>
            <a:pPr>
              <a:lnSpc>
                <a:spcPct val="120000"/>
              </a:lnSpc>
            </a:pPr>
            <a:r>
              <a:rPr lang="en-US" dirty="0"/>
              <a:t>How often do you hear:</a:t>
            </a:r>
          </a:p>
          <a:p>
            <a:pPr marL="571500" lvl="1" indent="0" algn="ctr">
              <a:lnSpc>
                <a:spcPct val="120000"/>
              </a:lnSpc>
              <a:buNone/>
            </a:pPr>
            <a:r>
              <a:rPr lang="en-US" sz="2900" b="1" dirty="0">
                <a:solidFill>
                  <a:schemeClr val="accent5">
                    <a:lumMod val="50000"/>
                  </a:schemeClr>
                </a:solidFill>
              </a:rPr>
              <a:t>“Digital marketing is critical to the </a:t>
            </a:r>
            <a:br>
              <a:rPr lang="en-US" sz="29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900" b="1" dirty="0">
                <a:solidFill>
                  <a:schemeClr val="accent5">
                    <a:lumMod val="50000"/>
                  </a:schemeClr>
                </a:solidFill>
              </a:rPr>
              <a:t>future success of your businesses”? </a:t>
            </a:r>
          </a:p>
          <a:p>
            <a:pPr>
              <a:lnSpc>
                <a:spcPct val="120000"/>
              </a:lnSpc>
            </a:pPr>
            <a:r>
              <a:rPr lang="en-US" dirty="0"/>
              <a:t>This includes: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SEO.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Paid Ads.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Content.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Social Media.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Automated Inbound.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Bla</a:t>
            </a:r>
            <a:r>
              <a:rPr lang="en-US" dirty="0"/>
              <a:t>, </a:t>
            </a:r>
            <a:r>
              <a:rPr lang="en-US" dirty="0" err="1"/>
              <a:t>Bla</a:t>
            </a:r>
            <a:r>
              <a:rPr lang="en-US" dirty="0"/>
              <a:t>, </a:t>
            </a:r>
            <a:r>
              <a:rPr lang="en-US" dirty="0" err="1"/>
              <a:t>Bla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/>
              <a:t>And you the marketer must keep your existing digital and social marketing going …</a:t>
            </a:r>
            <a:br>
              <a:rPr lang="en-US" dirty="0"/>
            </a:br>
            <a:r>
              <a:rPr lang="en-US" dirty="0"/>
              <a:t>PLUS, constantly add new stuff.</a:t>
            </a:r>
          </a:p>
          <a:p>
            <a:pPr>
              <a:lnSpc>
                <a:spcPct val="120000"/>
              </a:lnSpc>
            </a:pPr>
            <a:endParaRPr lang="en-ZA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13A94D6-EB56-41FF-A18A-F4F086C4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15" y="274395"/>
            <a:ext cx="4673912" cy="5916344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2AF521EC-B107-48B8-908A-E87244D37074}"/>
              </a:ext>
            </a:extLst>
          </p:cNvPr>
          <p:cNvSpPr/>
          <p:nvPr/>
        </p:nvSpPr>
        <p:spPr>
          <a:xfrm>
            <a:off x="9191216" y="3050458"/>
            <a:ext cx="1514168" cy="757084"/>
          </a:xfrm>
          <a:prstGeom prst="borderCallout1">
            <a:avLst>
              <a:gd name="adj1" fmla="val 36931"/>
              <a:gd name="adj2" fmla="val -158333"/>
              <a:gd name="adj3" fmla="val 41529"/>
              <a:gd name="adj4" fmla="val -456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Search Engine Optimisation</a:t>
            </a:r>
          </a:p>
        </p:txBody>
      </p:sp>
    </p:spTree>
    <p:extLst>
      <p:ext uri="{BB962C8B-B14F-4D97-AF65-F5344CB8AC3E}">
        <p14:creationId xmlns:p14="http://schemas.microsoft.com/office/powerpoint/2010/main" val="194424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090" y="365125"/>
            <a:ext cx="6083710" cy="1325563"/>
          </a:xfrm>
        </p:spPr>
        <p:txBody>
          <a:bodyPr/>
          <a:lstStyle/>
          <a:p>
            <a:r>
              <a:rPr lang="en-US" dirty="0"/>
              <a:t>So, what do you do?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1937" y="1690688"/>
            <a:ext cx="647858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do you deal with this unrelenting pressure to adopt every new digital opportunity?</a:t>
            </a:r>
          </a:p>
          <a:p>
            <a:r>
              <a:rPr lang="en-US" dirty="0"/>
              <a:t>How do you keep abreast of every new social trend?</a:t>
            </a:r>
          </a:p>
          <a:p>
            <a:r>
              <a:rPr lang="en-US" dirty="0"/>
              <a:t>How do you shake the feeling of severe FOMO, or the fear that you are getting left behind.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Maybe take a step back. </a:t>
            </a:r>
          </a:p>
        </p:txBody>
      </p:sp>
      <p:pic>
        <p:nvPicPr>
          <p:cNvPr id="3" name="Picture 2" descr="A hand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4F558619-C9F7-4314-8A4A-39FF0D9F6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4" r="24175"/>
          <a:stretch/>
        </p:blipFill>
        <p:spPr>
          <a:xfrm>
            <a:off x="332146" y="306132"/>
            <a:ext cx="4647842" cy="5900325"/>
          </a:xfrm>
          <a:prstGeom prst="rect">
            <a:avLst/>
          </a:prstGeom>
        </p:spPr>
      </p:pic>
      <p:sp>
        <p:nvSpPr>
          <p:cNvPr id="2" name="Callout: Line 1">
            <a:extLst>
              <a:ext uri="{FF2B5EF4-FFF2-40B4-BE49-F238E27FC236}">
                <a16:creationId xmlns:a16="http://schemas.microsoft.com/office/drawing/2014/main" id="{AA1FD0AF-6A6D-4941-A75D-2D1C5004ED97}"/>
              </a:ext>
            </a:extLst>
          </p:cNvPr>
          <p:cNvSpPr/>
          <p:nvPr/>
        </p:nvSpPr>
        <p:spPr>
          <a:xfrm>
            <a:off x="3537667" y="3814916"/>
            <a:ext cx="1514168" cy="757084"/>
          </a:xfrm>
          <a:prstGeom prst="borderCallout1">
            <a:avLst>
              <a:gd name="adj1" fmla="val 47321"/>
              <a:gd name="adj2" fmla="val 101407"/>
              <a:gd name="adj3" fmla="val 66204"/>
              <a:gd name="adj4" fmla="val 15192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800" dirty="0"/>
              <a:t>Fear of Missing Out</a:t>
            </a:r>
          </a:p>
        </p:txBody>
      </p:sp>
    </p:spTree>
    <p:extLst>
      <p:ext uri="{BB962C8B-B14F-4D97-AF65-F5344CB8AC3E}">
        <p14:creationId xmlns:p14="http://schemas.microsoft.com/office/powerpoint/2010/main" val="402030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102" y="365125"/>
            <a:ext cx="6201697" cy="1325563"/>
          </a:xfrm>
        </p:spPr>
        <p:txBody>
          <a:bodyPr/>
          <a:lstStyle/>
          <a:p>
            <a:r>
              <a:rPr lang="en-US" dirty="0"/>
              <a:t>Let’s first understand where digital fits 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101" y="1825625"/>
            <a:ext cx="666842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Is it a strategy?</a:t>
            </a:r>
          </a:p>
          <a:p>
            <a:r>
              <a:rPr lang="en-US" dirty="0"/>
              <a:t>Is </a:t>
            </a:r>
            <a:r>
              <a:rPr lang="en-US" dirty="0" smtClean="0"/>
              <a:t>it </a:t>
            </a:r>
            <a:r>
              <a:rPr lang="en-US" dirty="0"/>
              <a:t>a tactic?</a:t>
            </a:r>
          </a:p>
          <a:p>
            <a:r>
              <a:rPr lang="en-US" dirty="0"/>
              <a:t>Is it marketing?</a:t>
            </a:r>
          </a:p>
          <a:p>
            <a:r>
              <a:rPr lang="en-US" dirty="0"/>
              <a:t>Or is it promotion?</a:t>
            </a:r>
          </a:p>
          <a:p>
            <a:endParaRPr lang="en-US" dirty="0"/>
          </a:p>
          <a:p>
            <a:r>
              <a:rPr lang="en-US" dirty="0"/>
              <a:t>Even before the IoT, business owners and marketers were guilty of confusing marketing with advertising.</a:t>
            </a:r>
          </a:p>
          <a:p>
            <a:endParaRPr lang="en-US" dirty="0"/>
          </a:p>
          <a:p>
            <a:r>
              <a:rPr lang="en-US" sz="2800" dirty="0"/>
              <a:t>But let’s be clear…</a:t>
            </a:r>
            <a:br>
              <a:rPr lang="en-US" sz="2800" dirty="0"/>
            </a:br>
            <a:r>
              <a:rPr lang="en-US" sz="2800" dirty="0"/>
              <a:t>Marketing and advertising 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1" dirty="0"/>
              <a:t>are not the same thing!</a:t>
            </a:r>
            <a:endParaRPr lang="en-US" b="1" dirty="0"/>
          </a:p>
          <a:p>
            <a:endParaRPr lang="en-US" dirty="0"/>
          </a:p>
        </p:txBody>
      </p:sp>
      <p:pic>
        <p:nvPicPr>
          <p:cNvPr id="1026" name="Picture 2" descr="Don't Worry, We're All Confused - Show Me Institute">
            <a:extLst>
              <a:ext uri="{FF2B5EF4-FFF2-40B4-BE49-F238E27FC236}">
                <a16:creationId xmlns:a16="http://schemas.microsoft.com/office/drawing/2014/main" id="{88D44693-6443-43BF-B361-8CAB8D4FF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7" r="25050"/>
          <a:stretch/>
        </p:blipFill>
        <p:spPr bwMode="auto">
          <a:xfrm>
            <a:off x="322315" y="306133"/>
            <a:ext cx="462212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30F7B018-172E-4D08-93C1-A48876556BBD}"/>
              </a:ext>
            </a:extLst>
          </p:cNvPr>
          <p:cNvSpPr/>
          <p:nvPr/>
        </p:nvSpPr>
        <p:spPr>
          <a:xfrm>
            <a:off x="9486184" y="2905996"/>
            <a:ext cx="1514168" cy="757084"/>
          </a:xfrm>
          <a:prstGeom prst="borderCallout1">
            <a:avLst>
              <a:gd name="adj1" fmla="val 46022"/>
              <a:gd name="adj2" fmla="val 2056"/>
              <a:gd name="adj3" fmla="val 127243"/>
              <a:gd name="adj4" fmla="val -8898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800" dirty="0"/>
              <a:t>Internet of Things</a:t>
            </a:r>
          </a:p>
        </p:txBody>
      </p:sp>
    </p:spTree>
    <p:extLst>
      <p:ext uri="{BB962C8B-B14F-4D97-AF65-F5344CB8AC3E}">
        <p14:creationId xmlns:p14="http://schemas.microsoft.com/office/powerpoint/2010/main" val="233060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780" y="365125"/>
            <a:ext cx="630001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marketing has blurred the lines even further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4561" y="1825625"/>
            <a:ext cx="640817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When thinking of social media marketing or digital marketing marketers are often thinking of communication -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not marketing</a:t>
            </a:r>
            <a:r>
              <a:rPr lang="en-US" sz="2400" dirty="0"/>
              <a:t> in the true sense of the word.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Digital marketing, is really just about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communication</a:t>
            </a:r>
            <a:r>
              <a:rPr lang="en-US" sz="2400" dirty="0"/>
              <a:t>, and communication (advertising), is just one component of marketing.</a:t>
            </a:r>
          </a:p>
          <a:p>
            <a:endParaRPr lang="en-US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8D0022F-7D4A-47C2-A1EB-29378FCE4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" t="220" r="57258" b="-220"/>
          <a:stretch/>
        </p:blipFill>
        <p:spPr>
          <a:xfrm>
            <a:off x="371475" y="325797"/>
            <a:ext cx="46085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4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38" y="365125"/>
            <a:ext cx="6221361" cy="1325563"/>
          </a:xfrm>
        </p:spPr>
        <p:txBody>
          <a:bodyPr/>
          <a:lstStyle/>
          <a:p>
            <a:r>
              <a:rPr lang="en-US" dirty="0"/>
              <a:t>Marketing is much more than 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3051" y="1825625"/>
            <a:ext cx="657747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about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UNDERSTANDING</a:t>
            </a:r>
            <a:r>
              <a:rPr lang="en-US" dirty="0"/>
              <a:t> </a:t>
            </a:r>
          </a:p>
          <a:p>
            <a:pPr lvl="1"/>
            <a:r>
              <a:rPr lang="en-US" sz="2800" dirty="0"/>
              <a:t>Your market.</a:t>
            </a:r>
          </a:p>
          <a:p>
            <a:pPr lvl="1"/>
            <a:r>
              <a:rPr lang="en-US" sz="2800" dirty="0"/>
              <a:t>Your category.</a:t>
            </a:r>
          </a:p>
          <a:p>
            <a:pPr lvl="1"/>
            <a:r>
              <a:rPr lang="en-US" sz="2800" dirty="0"/>
              <a:t>Your customer.</a:t>
            </a:r>
          </a:p>
          <a:p>
            <a:pPr lvl="1"/>
            <a:r>
              <a:rPr lang="en-US" sz="2800" dirty="0"/>
              <a:t>How your product or service is positioned.</a:t>
            </a:r>
          </a:p>
          <a:p>
            <a:pPr lvl="1"/>
            <a:r>
              <a:rPr lang="en-US" sz="2800" dirty="0"/>
              <a:t>Your brand.</a:t>
            </a:r>
          </a:p>
          <a:p>
            <a:pPr lvl="1"/>
            <a:r>
              <a:rPr lang="en-US" sz="2800" dirty="0"/>
              <a:t>Pricing.</a:t>
            </a:r>
          </a:p>
          <a:p>
            <a:pPr lvl="1"/>
            <a:r>
              <a:rPr lang="en-US" sz="2800" dirty="0"/>
              <a:t>Distribution.</a:t>
            </a:r>
          </a:p>
          <a:p>
            <a:r>
              <a:rPr lang="en-US" dirty="0"/>
              <a:t>Marketing is the strategy that </a:t>
            </a:r>
            <a:br>
              <a:rPr lang="en-US" dirty="0"/>
            </a:br>
            <a:r>
              <a:rPr lang="en-US" dirty="0"/>
              <a:t>ties everything together.</a:t>
            </a:r>
          </a:p>
          <a:p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F6AE2C6-2D86-4524-9BC3-3822B930F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7" r="11253"/>
          <a:stretch/>
        </p:blipFill>
        <p:spPr>
          <a:xfrm>
            <a:off x="371475" y="358457"/>
            <a:ext cx="4608514" cy="59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6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38" y="365125"/>
            <a:ext cx="6221361" cy="1325563"/>
          </a:xfrm>
        </p:spPr>
        <p:txBody>
          <a:bodyPr/>
          <a:lstStyle/>
          <a:p>
            <a:r>
              <a:rPr lang="en-US" dirty="0"/>
              <a:t>The marketing strategy must come first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3051" y="1825625"/>
            <a:ext cx="6577473" cy="435133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Marketing first </a:t>
            </a:r>
            <a:r>
              <a:rPr lang="en-US" dirty="0"/>
              <a:t>then determine which tactics or platforms are best suited and relevant for a particular brand and customer.</a:t>
            </a:r>
          </a:p>
          <a:p>
            <a:r>
              <a:rPr lang="en-US" dirty="0"/>
              <a:t>When you hear:</a:t>
            </a:r>
          </a:p>
          <a:p>
            <a:pPr lvl="1"/>
            <a:r>
              <a:rPr lang="en-US" dirty="0"/>
              <a:t>Content strategy</a:t>
            </a:r>
          </a:p>
          <a:p>
            <a:pPr lvl="1"/>
            <a:r>
              <a:rPr lang="en-US" dirty="0"/>
              <a:t>Facebook strategy</a:t>
            </a:r>
          </a:p>
          <a:p>
            <a:pPr lvl="1"/>
            <a:r>
              <a:rPr lang="en-US" dirty="0"/>
              <a:t>Social Media Strategy</a:t>
            </a:r>
          </a:p>
          <a:p>
            <a:pPr lvl="1"/>
            <a:r>
              <a:rPr lang="en-US" dirty="0"/>
              <a:t>ETC. ETC</a:t>
            </a:r>
          </a:p>
          <a:p>
            <a:r>
              <a:rPr lang="en-US" dirty="0"/>
              <a:t>These are all communication </a:t>
            </a:r>
            <a:br>
              <a:rPr lang="en-US" dirty="0"/>
            </a:br>
            <a:r>
              <a:rPr lang="en-US" dirty="0"/>
              <a:t>platforms, tools and tactics.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F6AE2C6-2D86-4524-9BC3-3822B930F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7" r="11253"/>
          <a:stretch/>
        </p:blipFill>
        <p:spPr>
          <a:xfrm>
            <a:off x="371475" y="358457"/>
            <a:ext cx="4608514" cy="59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1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88A53-2A3D-4671-BE6E-D17D08B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38" y="365125"/>
            <a:ext cx="6221361" cy="1325563"/>
          </a:xfrm>
        </p:spPr>
        <p:txBody>
          <a:bodyPr/>
          <a:lstStyle/>
          <a:p>
            <a:r>
              <a:rPr lang="en-US" dirty="0"/>
              <a:t>Digital is important but not the only tool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26F0B-5519-4D0D-9B66-E2FBC2758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3051" y="1825625"/>
            <a:ext cx="657747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Digital can in some cases be the largest component of your overall marketing mix.</a:t>
            </a:r>
          </a:p>
          <a:p>
            <a:r>
              <a:rPr lang="en-US" dirty="0"/>
              <a:t>But it needs to integrate with all other tools and tactics available.</a:t>
            </a:r>
          </a:p>
          <a:p>
            <a:r>
              <a:rPr lang="en-US" dirty="0"/>
              <a:t>And yes, each of these will require its own strategy and plan.</a:t>
            </a:r>
          </a:p>
          <a:p>
            <a:r>
              <a:rPr lang="en-US" dirty="0"/>
              <a:t>BUT, within the broader framework of your overarching marketing </a:t>
            </a:r>
            <a:br>
              <a:rPr lang="en-US" dirty="0"/>
            </a:br>
            <a:r>
              <a:rPr lang="en-US" dirty="0"/>
              <a:t>strategy.</a:t>
            </a:r>
          </a:p>
          <a:p>
            <a:r>
              <a:rPr lang="en-US" dirty="0"/>
              <a:t>Digital marketing that is not supported by a strategy is just busy work.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F6AE2C6-2D86-4524-9BC3-3822B930F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7" r="11253"/>
          <a:stretch/>
        </p:blipFill>
        <p:spPr>
          <a:xfrm>
            <a:off x="371475" y="358457"/>
            <a:ext cx="4608514" cy="59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9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E45571EFDA384C8B95F9E53F834E9B" ma:contentTypeVersion="12" ma:contentTypeDescription="Create a new document." ma:contentTypeScope="" ma:versionID="4e5a030b166dde9dc0bffd2307cd555c">
  <xsd:schema xmlns:xsd="http://www.w3.org/2001/XMLSchema" xmlns:xs="http://www.w3.org/2001/XMLSchema" xmlns:p="http://schemas.microsoft.com/office/2006/metadata/properties" xmlns:ns2="653968bb-f680-4d29-9b62-73de118a12f3" xmlns:ns3="1b3d7436-3a67-4d8c-909d-c10633e8b2e0" targetNamespace="http://schemas.microsoft.com/office/2006/metadata/properties" ma:root="true" ma:fieldsID="161ae687d0f4b505d735fe4dc50bfa9d" ns2:_="" ns3:_="">
    <xsd:import namespace="653968bb-f680-4d29-9b62-73de118a12f3"/>
    <xsd:import namespace="1b3d7436-3a67-4d8c-909d-c10633e8b2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968bb-f680-4d29-9b62-73de118a12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d7436-3a67-4d8c-909d-c10633e8b2e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D6E1C82-C0E9-4925-A1FB-35B3185FF196}"/>
</file>

<file path=customXml/itemProps2.xml><?xml version="1.0" encoding="utf-8"?>
<ds:datastoreItem xmlns:ds="http://schemas.openxmlformats.org/officeDocument/2006/customXml" ds:itemID="{A4413FC0-5CBF-4A91-A20F-42EC49D27331}"/>
</file>

<file path=customXml/itemProps3.xml><?xml version="1.0" encoding="utf-8"?>
<ds:datastoreItem xmlns:ds="http://schemas.openxmlformats.org/officeDocument/2006/customXml" ds:itemID="{B1CFEBFF-07C7-4DD0-AF80-6AB3CD2AA83C}"/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854</Words>
  <Application>Microsoft Office PowerPoint</Application>
  <PresentationFormat>Widescreen</PresentationFormat>
  <Paragraphs>126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Calibri</vt:lpstr>
      <vt:lpstr>Office Theme</vt:lpstr>
      <vt:lpstr>IMM Graduate School Marketing Friday Session</vt:lpstr>
      <vt:lpstr>Who am I?</vt:lpstr>
      <vt:lpstr>Are you forever juggling balls?</vt:lpstr>
      <vt:lpstr>So, what do you do?</vt:lpstr>
      <vt:lpstr>Let’s first understand where digital fits in</vt:lpstr>
      <vt:lpstr>Digital marketing has blurred the lines even further</vt:lpstr>
      <vt:lpstr>Marketing is much more than communication</vt:lpstr>
      <vt:lpstr>The marketing strategy must come first</vt:lpstr>
      <vt:lpstr>Digital is important but not the only tool</vt:lpstr>
      <vt:lpstr>So, why the confusion?</vt:lpstr>
      <vt:lpstr>Self reflection time - have you developed a blind spot?</vt:lpstr>
      <vt:lpstr>And don’t only focus on sales</vt:lpstr>
      <vt:lpstr>First, ask yourself?</vt:lpstr>
      <vt:lpstr>Let’s quickly recap </vt:lpstr>
      <vt:lpstr>Good news! The tried and tested process has not changed</vt:lpstr>
      <vt:lpstr>Where to start?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Sanlam Credit Solutions</dc:title>
  <dc:creator>Wendy Monkley</dc:creator>
  <cp:lastModifiedBy>Maria Anderson</cp:lastModifiedBy>
  <cp:revision>109</cp:revision>
  <cp:lastPrinted>2021-02-18T05:59:02Z</cp:lastPrinted>
  <dcterms:created xsi:type="dcterms:W3CDTF">2021-02-04T06:38:51Z</dcterms:created>
  <dcterms:modified xsi:type="dcterms:W3CDTF">2021-02-26T10:07:15Z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0x010100CBE45571EFDA384C8B95F9E53F834E9B</vt:lpwstr>
  </property>
</Properties>
</file>